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7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embeddedFontLst>
    <p:embeddedFont>
      <p:font typeface="Roboto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15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1584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font" Target="fonts/Roboto-bold.fntdata"/><Relationship Id="rId10" Type="http://schemas.openxmlformats.org/officeDocument/2006/relationships/slide" Target="slides/slide5.xml"/><Relationship Id="rId21" Type="http://schemas.openxmlformats.org/officeDocument/2006/relationships/font" Target="fonts/Roboto-regular.fntdata"/><Relationship Id="rId13" Type="http://schemas.openxmlformats.org/officeDocument/2006/relationships/slide" Target="slides/slide8.xml"/><Relationship Id="rId24" Type="http://schemas.openxmlformats.org/officeDocument/2006/relationships/font" Target="fonts/Roboto-boldItalic.fntdata"/><Relationship Id="rId12" Type="http://schemas.openxmlformats.org/officeDocument/2006/relationships/slide" Target="slides/slide7.xml"/><Relationship Id="rId23" Type="http://schemas.openxmlformats.org/officeDocument/2006/relationships/font" Target="fonts/Roboto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1214ac006d_4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11214ac006d_4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d8197b83a8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d8197b83a8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14c104abdd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114c104abdd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ource Sans Pro"/>
              <a:buChar char="▪"/>
            </a:pPr>
            <a:r>
              <a:rPr lang="en" sz="12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GBEN as adopted professional home for past few years</a:t>
            </a:r>
            <a:endParaRPr sz="12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048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ource Sans Pro"/>
              <a:buChar char="▪"/>
            </a:pPr>
            <a:r>
              <a:rPr lang="en" sz="12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 committee roles since day 1 - have enjoyed thought partnership, camaraderie, &amp; generous sharing of skills/opps among members</a:t>
            </a:r>
            <a:endParaRPr sz="12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048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ource Sans Pro"/>
              <a:buChar char="▪"/>
            </a:pPr>
            <a:r>
              <a:rPr lang="en" sz="12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Vision is that GBEN continues to foster meaningful connections among those in our region who do evaluative work</a:t>
            </a:r>
            <a:endParaRPr sz="12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048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ource Sans Pro"/>
              <a:buChar char="▪"/>
            </a:pPr>
            <a:r>
              <a:rPr lang="en" sz="12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&amp; for GBEN to be an even more diverse, dynamic org in which members actively share in leadership &amp; feel ownership over the mission</a:t>
            </a:r>
            <a:endParaRPr sz="12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048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ource Sans Pro"/>
              <a:buChar char="▪"/>
            </a:pPr>
            <a:r>
              <a:rPr lang="en" sz="12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You’ll hear more about our strategic plan during breakouts - roadmap to get there requires internal work to dev shared principles, strategic intentions –  &amp; external work with partnerships/community building </a:t>
            </a:r>
            <a:endParaRPr sz="12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12e2d88861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112e2d88861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112e2d88861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112e2d88861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Arial"/>
              <a:buChar char="●"/>
            </a:pPr>
            <a:r>
              <a:rPr lang="en" sz="1500">
                <a:solidFill>
                  <a:srgbClr val="434343"/>
                </a:solidFill>
              </a:rPr>
              <a:t>Programming (DEI+ Programming)</a:t>
            </a:r>
            <a:endParaRPr sz="1500">
              <a:solidFill>
                <a:srgbClr val="434343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Arial"/>
              <a:buChar char="●"/>
            </a:pPr>
            <a:r>
              <a:rPr lang="en" sz="1500">
                <a:solidFill>
                  <a:srgbClr val="434343"/>
                </a:solidFill>
              </a:rPr>
              <a:t>Community-building (Programming +Membership)</a:t>
            </a:r>
            <a:endParaRPr sz="1500">
              <a:solidFill>
                <a:srgbClr val="434343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Arial"/>
              <a:buChar char="●"/>
            </a:pPr>
            <a:r>
              <a:rPr lang="en" sz="1500">
                <a:solidFill>
                  <a:srgbClr val="434343"/>
                </a:solidFill>
              </a:rPr>
              <a:t>Diversity and inclusion of GBEN members (DEI + Membership)</a:t>
            </a:r>
            <a:endParaRPr sz="4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11214ac006d_4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11214ac006d_4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f0b7e54a40_0_13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f0b7e54a40_0_13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bbc96fe187_0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A3990"/>
              </a:buClr>
              <a:buSzPts val="1100"/>
              <a:buFont typeface="Arial"/>
              <a:buNone/>
            </a:pPr>
            <a:r>
              <a:rPr b="1" lang="en">
                <a:solidFill>
                  <a:srgbClr val="7BA810"/>
                </a:solidFill>
              </a:rPr>
              <a:t>Question:</a:t>
            </a:r>
            <a:r>
              <a:rPr lang="en">
                <a:solidFill>
                  <a:srgbClr val="7BA810"/>
                </a:solidFill>
              </a:rPr>
              <a:t> What’s the best format when we return to in person?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Process: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Pilot with existing members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Blurb in newsletter / event sign-up on website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Targeted e-mails → pull new member list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Future: Pair with a roundtable (orientation / meet fellow new members → then go right into a session together)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Feedback on people’s comfort level about going back in person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New Member Page → resource repository, direct new members there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Facilitator’s notes: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During welcoming, instruct attendees to add to name/org, etc… to chatbox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gbbc96fe187_0_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1214ac006d_4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1214ac006d_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1214ac006d_4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1214ac006d_4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f0b7e54a40_1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f0b7e54a40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A3990"/>
              </a:buClr>
              <a:buSzPts val="1100"/>
              <a:buFont typeface="Arial"/>
              <a:buNone/>
            </a:pPr>
            <a:r>
              <a:rPr b="1" lang="en">
                <a:solidFill>
                  <a:srgbClr val="7BA810"/>
                </a:solidFill>
              </a:rPr>
              <a:t>Question:</a:t>
            </a:r>
            <a:r>
              <a:rPr lang="en">
                <a:solidFill>
                  <a:srgbClr val="7BA810"/>
                </a:solidFill>
              </a:rPr>
              <a:t> What’s the best format when we return to in person?</a:t>
            </a:r>
            <a:endParaRPr>
              <a:solidFill>
                <a:srgbClr val="7BA81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A3990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7BA81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A3990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7BA81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BA810"/>
                </a:solidFill>
              </a:rPr>
              <a:t>Goals </a:t>
            </a:r>
            <a:endParaRPr>
              <a:solidFill>
                <a:srgbClr val="7BA810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7BA810"/>
              </a:buClr>
              <a:buSzPts val="1100"/>
              <a:buChar char="●"/>
            </a:pPr>
            <a:r>
              <a:rPr lang="en">
                <a:solidFill>
                  <a:srgbClr val="7BA810"/>
                </a:solidFill>
              </a:rPr>
              <a:t>Orient new members to GBEN </a:t>
            </a:r>
            <a:endParaRPr>
              <a:solidFill>
                <a:srgbClr val="7BA810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7BA810"/>
              </a:buClr>
              <a:buSzPts val="1100"/>
              <a:buChar char="●"/>
            </a:pPr>
            <a:r>
              <a:rPr lang="en">
                <a:solidFill>
                  <a:srgbClr val="7BA810"/>
                </a:solidFill>
              </a:rPr>
              <a:t>Relationships</a:t>
            </a:r>
            <a:endParaRPr>
              <a:solidFill>
                <a:srgbClr val="7BA810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7BA810"/>
              </a:buClr>
              <a:buSzPts val="1100"/>
              <a:buChar char="●"/>
            </a:pPr>
            <a:r>
              <a:rPr lang="en">
                <a:solidFill>
                  <a:srgbClr val="7BA810"/>
                </a:solidFill>
              </a:rPr>
              <a:t>Asking how to get involved</a:t>
            </a:r>
            <a:endParaRPr>
              <a:solidFill>
                <a:srgbClr val="7BA810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7BA810"/>
              </a:buClr>
              <a:buSzPts val="1100"/>
              <a:buChar char="●"/>
            </a:pPr>
            <a:r>
              <a:rPr lang="en">
                <a:solidFill>
                  <a:srgbClr val="7BA810"/>
                </a:solidFill>
              </a:rPr>
              <a:t>Leadership pipeline → helping ppl think about how to get involved / get </a:t>
            </a:r>
            <a:endParaRPr>
              <a:solidFill>
                <a:srgbClr val="7BA810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7BA810"/>
              </a:buClr>
              <a:buSzPts val="1100"/>
              <a:buChar char="●"/>
            </a:pPr>
            <a:r>
              <a:rPr lang="en">
                <a:solidFill>
                  <a:srgbClr val="7BA810"/>
                </a:solidFill>
              </a:rPr>
              <a:t>“Cohort” experienced (I joined with someone)</a:t>
            </a:r>
            <a:endParaRPr>
              <a:solidFill>
                <a:srgbClr val="2A399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BA81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BA81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12e2d88861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112e2d88861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12e2d88861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112e2d88861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62572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35"/>
              <a:buChar char="●"/>
            </a:pPr>
            <a:r>
              <a:rPr lang="en" sz="1130">
                <a:solidFill>
                  <a:srgbClr val="434343"/>
                </a:solidFill>
              </a:rPr>
              <a:t>Completed three-year strategic plan &amp; report to support ongoing </a:t>
            </a:r>
            <a:r>
              <a:rPr b="1" lang="en" sz="1130">
                <a:solidFill>
                  <a:srgbClr val="166CA1"/>
                </a:solidFill>
              </a:rPr>
              <a:t>DEI visioning and planning</a:t>
            </a:r>
            <a:r>
              <a:rPr lang="en" sz="1130">
                <a:solidFill>
                  <a:srgbClr val="434343"/>
                </a:solidFill>
              </a:rPr>
              <a:t> by GBEN</a:t>
            </a:r>
            <a:endParaRPr sz="1130">
              <a:solidFill>
                <a:srgbClr val="434343"/>
              </a:solidFill>
            </a:endParaRPr>
          </a:p>
          <a:p>
            <a:pPr indent="-262572" lvl="0" marL="457200" rtl="0" algn="l"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535"/>
              <a:buChar char="●"/>
            </a:pPr>
            <a:r>
              <a:rPr lang="en" sz="1130">
                <a:solidFill>
                  <a:srgbClr val="434343"/>
                </a:solidFill>
              </a:rPr>
              <a:t>Supported Programming Committee on </a:t>
            </a:r>
            <a:r>
              <a:rPr b="1" lang="en" sz="1130">
                <a:solidFill>
                  <a:srgbClr val="166CA1"/>
                </a:solidFill>
              </a:rPr>
              <a:t>Critical Race Theory roundtable</a:t>
            </a:r>
            <a:endParaRPr b="1" sz="1130">
              <a:solidFill>
                <a:srgbClr val="166CA1"/>
              </a:solidFill>
            </a:endParaRPr>
          </a:p>
          <a:p>
            <a:pPr indent="-262572" lvl="0" marL="457200" rtl="0" algn="l"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535"/>
              <a:buChar char="●"/>
            </a:pPr>
            <a:r>
              <a:rPr lang="en" sz="1130">
                <a:solidFill>
                  <a:srgbClr val="434343"/>
                </a:solidFill>
              </a:rPr>
              <a:t>Collaborated with BC in development and implementation of </a:t>
            </a:r>
            <a:r>
              <a:rPr b="1" lang="en" sz="1130">
                <a:solidFill>
                  <a:srgbClr val="166CA1"/>
                </a:solidFill>
              </a:rPr>
              <a:t>SCENE Collaborative</a:t>
            </a:r>
            <a:endParaRPr b="1" sz="1130">
              <a:solidFill>
                <a:srgbClr val="166CA1"/>
              </a:solidFill>
            </a:endParaRPr>
          </a:p>
          <a:p>
            <a:pPr indent="-262572" lvl="0" marL="457200" rtl="0" algn="l"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535"/>
              <a:buChar char="●"/>
            </a:pPr>
            <a:r>
              <a:rPr lang="en" sz="1130">
                <a:solidFill>
                  <a:srgbClr val="434343"/>
                </a:solidFill>
              </a:rPr>
              <a:t>Contributed to GBEN member </a:t>
            </a:r>
            <a:r>
              <a:rPr b="1" lang="en" sz="1130">
                <a:solidFill>
                  <a:srgbClr val="166CA1"/>
                </a:solidFill>
              </a:rPr>
              <a:t>demographic survey</a:t>
            </a:r>
            <a:r>
              <a:rPr lang="en" sz="1130">
                <a:solidFill>
                  <a:srgbClr val="434343"/>
                </a:solidFill>
              </a:rPr>
              <a:t> developed by Membership Committee</a:t>
            </a:r>
            <a:endParaRPr sz="1130">
              <a:solidFill>
                <a:srgbClr val="434343"/>
              </a:solidFill>
            </a:endParaRPr>
          </a:p>
          <a:p>
            <a:pPr indent="-262572" lvl="0" marL="457200" rtl="0" algn="l"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535"/>
              <a:buChar char="●"/>
            </a:pPr>
            <a:r>
              <a:rPr b="1" lang="en" sz="1130">
                <a:solidFill>
                  <a:srgbClr val="166CA1"/>
                </a:solidFill>
              </a:rPr>
              <a:t>Shared and learned</a:t>
            </a:r>
            <a:r>
              <a:rPr lang="en" sz="1130">
                <a:solidFill>
                  <a:srgbClr val="434343"/>
                </a:solidFill>
              </a:rPr>
              <a:t> with other local AEA affiliates through LAC calls, presentations, and informal discussions</a:t>
            </a:r>
            <a:endParaRPr sz="1130">
              <a:solidFill>
                <a:srgbClr val="434343"/>
              </a:solidFill>
            </a:endParaRPr>
          </a:p>
          <a:p>
            <a:pPr indent="-262572" lvl="0" marL="457200" rtl="0" algn="l"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535"/>
              <a:buChar char="●"/>
            </a:pPr>
            <a:r>
              <a:rPr lang="en" sz="1130">
                <a:solidFill>
                  <a:srgbClr val="434343"/>
                </a:solidFill>
              </a:rPr>
              <a:t>Selected </a:t>
            </a:r>
            <a:r>
              <a:rPr b="1" lang="en" sz="1130">
                <a:solidFill>
                  <a:srgbClr val="166CA1"/>
                </a:solidFill>
              </a:rPr>
              <a:t>new co-chairs</a:t>
            </a:r>
            <a:r>
              <a:rPr lang="en" sz="1130">
                <a:solidFill>
                  <a:srgbClr val="434343"/>
                </a:solidFill>
              </a:rPr>
              <a:t> for the DEI Committee</a:t>
            </a:r>
            <a:endParaRPr sz="1130">
              <a:solidFill>
                <a:srgbClr val="434343"/>
              </a:solidFill>
            </a:endParaRPr>
          </a:p>
          <a:p>
            <a:pPr indent="-262572" lvl="0" marL="457200" rtl="0" algn="l"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535"/>
              <a:buChar char="●"/>
            </a:pPr>
            <a:r>
              <a:rPr lang="en" sz="1130">
                <a:solidFill>
                  <a:srgbClr val="434343"/>
                </a:solidFill>
              </a:rPr>
              <a:t>Developed new DEI Committee </a:t>
            </a:r>
            <a:r>
              <a:rPr b="1" lang="en" sz="1130">
                <a:solidFill>
                  <a:srgbClr val="166CA1"/>
                </a:solidFill>
              </a:rPr>
              <a:t>structure &amp; operating plans</a:t>
            </a:r>
            <a:endParaRPr b="1" sz="1130">
              <a:solidFill>
                <a:srgbClr val="166CA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r>
              <a:t/>
            </a:r>
            <a:endParaRPr sz="1530">
              <a:solidFill>
                <a:srgbClr val="166CA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12e2d88861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112e2d88861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13b8fa681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113b8fa681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BEN" type="title">
  <p:cSld name="TITLE"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rgbClr val="11658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rgbClr val="033E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rgbClr val="00B8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rgbClr val="7BA81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rgbClr val="7BA81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BEN 1">
  <p:cSld name="TITLE_1">
    <p:bg>
      <p:bgPr>
        <a:solidFill>
          <a:schemeClr val="lt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 rot="10800000">
            <a:off x="7" y="3025412"/>
            <a:ext cx="3176891" cy="2118088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rgbClr val="11658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rgbClr val="00B8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rgbClr val="033E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rgbClr val="7BA81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rgbClr val="7BA81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" name="Google Shape;26;p3"/>
          <p:cNvSpPr txBox="1"/>
          <p:nvPr>
            <p:ph type="ctrTitle"/>
          </p:nvPr>
        </p:nvSpPr>
        <p:spPr>
          <a:xfrm>
            <a:off x="2060400" y="1732675"/>
            <a:ext cx="5023200" cy="8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116588"/>
              </a:buClr>
              <a:buSzPts val="4200"/>
              <a:buNone/>
              <a:defRPr sz="4200">
                <a:solidFill>
                  <a:srgbClr val="11658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rgbClr val="00B8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rgbClr val="7BA81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rgbClr val="166CA1"/>
            </a:solidFill>
            <a:ln cap="flat" cmpd="sng" w="9525">
              <a:solidFill>
                <a:srgbClr val="166CA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rgbClr val="033E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rgbClr val="11658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" name="Google Shape;35;p4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rgbClr val="166CA1"/>
              </a:buClr>
              <a:buSzPts val="1800"/>
              <a:buChar char="●"/>
              <a:defRPr>
                <a:solidFill>
                  <a:srgbClr val="166CA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rgbClr val="166CA1"/>
              </a:buClr>
              <a:buSzPts val="1400"/>
              <a:buChar char="○"/>
              <a:defRPr>
                <a:solidFill>
                  <a:srgbClr val="166CA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rgbClr val="166CA1"/>
              </a:buClr>
              <a:buSzPts val="1400"/>
              <a:buChar char="■"/>
              <a:defRPr>
                <a:solidFill>
                  <a:srgbClr val="166CA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rgbClr val="166CA1"/>
              </a:buClr>
              <a:buSzPts val="1400"/>
              <a:buChar char="●"/>
              <a:defRPr>
                <a:solidFill>
                  <a:srgbClr val="166CA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rgbClr val="166CA1"/>
              </a:buClr>
              <a:buSzPts val="1400"/>
              <a:buChar char="○"/>
              <a:defRPr>
                <a:solidFill>
                  <a:srgbClr val="166CA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rgbClr val="166CA1"/>
              </a:buClr>
              <a:buSzPts val="1400"/>
              <a:buChar char="■"/>
              <a:defRPr>
                <a:solidFill>
                  <a:srgbClr val="166CA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rgbClr val="166CA1"/>
              </a:buClr>
              <a:buSzPts val="1400"/>
              <a:buChar char="●"/>
              <a:defRPr>
                <a:solidFill>
                  <a:srgbClr val="166CA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rgbClr val="166CA1"/>
              </a:buClr>
              <a:buSzPts val="1400"/>
              <a:buChar char="○"/>
              <a:defRPr>
                <a:solidFill>
                  <a:srgbClr val="166CA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rgbClr val="166CA1"/>
              </a:buClr>
              <a:buSzPts val="1400"/>
              <a:buChar char="■"/>
              <a:defRPr>
                <a:solidFill>
                  <a:srgbClr val="166CA1"/>
                </a:solidFill>
              </a:defRPr>
            </a:lvl9pPr>
          </a:lstStyle>
          <a:p/>
        </p:txBody>
      </p:sp>
      <p:sp>
        <p:nvSpPr>
          <p:cNvPr id="36" name="Google Shape;36;p4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7" name="Google Shape;37;p4"/>
          <p:cNvSpPr/>
          <p:nvPr/>
        </p:nvSpPr>
        <p:spPr>
          <a:xfrm>
            <a:off x="0" y="-2"/>
            <a:ext cx="9144000" cy="651300"/>
          </a:xfrm>
          <a:prstGeom prst="rect">
            <a:avLst/>
          </a:prstGeom>
          <a:solidFill>
            <a:srgbClr val="11658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4"/>
          <p:cNvSpPr txBox="1"/>
          <p:nvPr>
            <p:ph type="title"/>
          </p:nvPr>
        </p:nvSpPr>
        <p:spPr>
          <a:xfrm>
            <a:off x="165425" y="2175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TITLE_AND_BODY_1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166CA1"/>
              </a:buClr>
              <a:buSzPts val="1800"/>
              <a:buChar char="●"/>
              <a:defRPr>
                <a:solidFill>
                  <a:srgbClr val="166CA1"/>
                </a:solidFill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166CA1"/>
              </a:buClr>
              <a:buSzPts val="1400"/>
              <a:buChar char="○"/>
              <a:defRPr>
                <a:solidFill>
                  <a:srgbClr val="166CA1"/>
                </a:solidFill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166CA1"/>
              </a:buClr>
              <a:buSzPts val="1400"/>
              <a:buChar char="■"/>
              <a:defRPr>
                <a:solidFill>
                  <a:srgbClr val="166CA1"/>
                </a:solidFill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166CA1"/>
              </a:buClr>
              <a:buSzPts val="1400"/>
              <a:buChar char="●"/>
              <a:defRPr>
                <a:solidFill>
                  <a:srgbClr val="166CA1"/>
                </a:solidFill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166CA1"/>
              </a:buClr>
              <a:buSzPts val="1400"/>
              <a:buChar char="○"/>
              <a:defRPr>
                <a:solidFill>
                  <a:srgbClr val="166CA1"/>
                </a:solidFill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166CA1"/>
              </a:buClr>
              <a:buSzPts val="1400"/>
              <a:buChar char="■"/>
              <a:defRPr>
                <a:solidFill>
                  <a:srgbClr val="166CA1"/>
                </a:solidFill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166CA1"/>
              </a:buClr>
              <a:buSzPts val="1400"/>
              <a:buChar char="●"/>
              <a:defRPr>
                <a:solidFill>
                  <a:srgbClr val="166CA1"/>
                </a:solidFill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166CA1"/>
              </a:buClr>
              <a:buSzPts val="1400"/>
              <a:buChar char="○"/>
              <a:defRPr>
                <a:solidFill>
                  <a:srgbClr val="166CA1"/>
                </a:solidFill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166CA1"/>
              </a:buClr>
              <a:buSzPts val="1400"/>
              <a:buChar char="■"/>
              <a:defRPr>
                <a:solidFill>
                  <a:srgbClr val="166CA1"/>
                </a:solidFill>
              </a:defRPr>
            </a:lvl9pPr>
          </a:lstStyle>
          <a:p/>
        </p:txBody>
      </p:sp>
      <p:sp>
        <p:nvSpPr>
          <p:cNvPr id="41" name="Google Shape;41;p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2" name="Google Shape;42;p5"/>
          <p:cNvSpPr/>
          <p:nvPr/>
        </p:nvSpPr>
        <p:spPr>
          <a:xfrm>
            <a:off x="0" y="-21752"/>
            <a:ext cx="9144000" cy="651300"/>
          </a:xfrm>
          <a:prstGeom prst="rect">
            <a:avLst/>
          </a:prstGeom>
          <a:solidFill>
            <a:srgbClr val="166CA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5"/>
          <p:cNvSpPr txBox="1"/>
          <p:nvPr>
            <p:ph type="title"/>
          </p:nvPr>
        </p:nvSpPr>
        <p:spPr>
          <a:xfrm>
            <a:off x="165425" y="2175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Google Shape;44;p5"/>
          <p:cNvSpPr/>
          <p:nvPr/>
        </p:nvSpPr>
        <p:spPr>
          <a:xfrm>
            <a:off x="0" y="4891594"/>
            <a:ext cx="9144000" cy="252000"/>
          </a:xfrm>
          <a:prstGeom prst="rect">
            <a:avLst/>
          </a:prstGeom>
          <a:solidFill>
            <a:srgbClr val="166CA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A close up of a sign&#10;&#10;Description automatically generated" id="45" name="Google Shape;45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63521" y="10266"/>
            <a:ext cx="1387256" cy="607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8" name="Google Shape;48;p6"/>
          <p:cNvSpPr txBox="1"/>
          <p:nvPr>
            <p:ph idx="1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9" name="Google Shape;49;p6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0" name="Google Shape;50;p6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oogle Shape;55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6" name="Google Shape;56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rgbClr val="11658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rgbClr val="033E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rgbClr val="00B8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rgbClr val="7BA810"/>
            </a:solidFill>
            <a:ln cap="flat" cmpd="sng" w="9525">
              <a:solidFill>
                <a:srgbClr val="7BA81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rgbClr val="7BA81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1" name="Google Shape;61;p8"/>
          <p:cNvSpPr txBox="1"/>
          <p:nvPr>
            <p:ph type="title"/>
          </p:nvPr>
        </p:nvSpPr>
        <p:spPr>
          <a:xfrm>
            <a:off x="1838325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16588"/>
              </a:buClr>
              <a:buSzPts val="4800"/>
              <a:buNone/>
              <a:defRPr sz="4800">
                <a:solidFill>
                  <a:srgbClr val="1165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2" name="Google Shape;62;p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3" name="Google Shape;63;p8"/>
          <p:cNvGrpSpPr/>
          <p:nvPr/>
        </p:nvGrpSpPr>
        <p:grpSpPr>
          <a:xfrm rot="10800000">
            <a:off x="-11" y="3112941"/>
            <a:ext cx="3045625" cy="2030570"/>
            <a:chOff x="6098378" y="5"/>
            <a:chExt cx="3045625" cy="2030570"/>
          </a:xfrm>
        </p:grpSpPr>
        <p:sp>
          <p:nvSpPr>
            <p:cNvPr id="64" name="Google Shape;64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rgbClr val="11658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rgbClr val="033E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8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rgbClr val="00B8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rgbClr val="7BA810"/>
            </a:solidFill>
            <a:ln cap="flat" cmpd="sng" w="9525">
              <a:solidFill>
                <a:srgbClr val="7BA81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rgbClr val="7BA81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9"/>
          <p:cNvSpPr/>
          <p:nvPr/>
        </p:nvSpPr>
        <p:spPr>
          <a:xfrm>
            <a:off x="5307175" y="-175"/>
            <a:ext cx="3837000" cy="5143500"/>
          </a:xfrm>
          <a:prstGeom prst="rect">
            <a:avLst/>
          </a:prstGeom>
          <a:solidFill>
            <a:srgbClr val="7BA81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9"/>
          <p:cNvSpPr txBox="1"/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72" name="Google Shape;72;p9"/>
          <p:cNvSpPr txBox="1"/>
          <p:nvPr>
            <p:ph idx="1" type="subTitle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73" name="Google Shape;7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4" name="Google Shape;74;p9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0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77" name="Google Shape;77;p10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○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8" name="Google Shape;78;p1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79" name="Google Shape;79;p1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80" name="Google Shape;80;p1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geometr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66CA1"/>
              </a:buClr>
              <a:buSzPts val="3000"/>
              <a:buFont typeface="Roboto"/>
              <a:buNone/>
              <a:defRPr sz="3000">
                <a:solidFill>
                  <a:srgbClr val="166CA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B8DE"/>
              </a:buClr>
              <a:buSzPts val="1800"/>
              <a:buFont typeface="Roboto"/>
              <a:buChar char="●"/>
              <a:defRPr sz="1800">
                <a:solidFill>
                  <a:srgbClr val="00B8DE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B8DE"/>
              </a:buClr>
              <a:buSzPts val="1400"/>
              <a:buFont typeface="Roboto"/>
              <a:buChar char="○"/>
              <a:defRPr>
                <a:solidFill>
                  <a:srgbClr val="00B8DE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B8DE"/>
              </a:buClr>
              <a:buSzPts val="1400"/>
              <a:buFont typeface="Roboto"/>
              <a:buChar char="■"/>
              <a:defRPr>
                <a:solidFill>
                  <a:srgbClr val="00B8DE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B8DE"/>
              </a:buClr>
              <a:buSzPts val="1400"/>
              <a:buFont typeface="Roboto"/>
              <a:buChar char="●"/>
              <a:defRPr>
                <a:solidFill>
                  <a:srgbClr val="00B8DE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B8DE"/>
              </a:buClr>
              <a:buSzPts val="1400"/>
              <a:buFont typeface="Roboto"/>
              <a:buChar char="○"/>
              <a:defRPr>
                <a:solidFill>
                  <a:srgbClr val="00B8DE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B8DE"/>
              </a:buClr>
              <a:buSzPts val="1400"/>
              <a:buFont typeface="Roboto"/>
              <a:buChar char="■"/>
              <a:defRPr>
                <a:solidFill>
                  <a:srgbClr val="00B8DE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B8DE"/>
              </a:buClr>
              <a:buSzPts val="1400"/>
              <a:buFont typeface="Roboto"/>
              <a:buChar char="●"/>
              <a:defRPr>
                <a:solidFill>
                  <a:srgbClr val="00B8DE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B8DE"/>
              </a:buClr>
              <a:buSzPts val="1400"/>
              <a:buFont typeface="Roboto"/>
              <a:buChar char="○"/>
              <a:defRPr>
                <a:solidFill>
                  <a:srgbClr val="00B8DE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B8DE"/>
              </a:buClr>
              <a:buSzPts val="1400"/>
              <a:buFont typeface="Roboto"/>
              <a:buChar char="■"/>
              <a:defRPr>
                <a:solidFill>
                  <a:srgbClr val="00B8DE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jpg"/><Relationship Id="rId4" Type="http://schemas.openxmlformats.org/officeDocument/2006/relationships/image" Target="../media/image1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hyperlink" Target="mailto:greaterbostoneval@gmail.com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png"/><Relationship Id="rId4" Type="http://schemas.openxmlformats.org/officeDocument/2006/relationships/image" Target="../media/image13.png"/><Relationship Id="rId5" Type="http://schemas.openxmlformats.org/officeDocument/2006/relationships/image" Target="../media/image11.png"/><Relationship Id="rId6" Type="http://schemas.openxmlformats.org/officeDocument/2006/relationships/image" Target="../media/image4.png"/><Relationship Id="rId7" Type="http://schemas.openxmlformats.org/officeDocument/2006/relationships/hyperlink" Target="https://www.linkedin.com/groups/8177131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1.png"/><Relationship Id="rId5" Type="http://schemas.openxmlformats.org/officeDocument/2006/relationships/image" Target="../media/image7.png"/><Relationship Id="rId6" Type="http://schemas.openxmlformats.org/officeDocument/2006/relationships/image" Target="../media/image2.png"/><Relationship Id="rId7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Relationship Id="rId4" Type="http://schemas.openxmlformats.org/officeDocument/2006/relationships/image" Target="../media/image13.png"/><Relationship Id="rId5" Type="http://schemas.openxmlformats.org/officeDocument/2006/relationships/image" Target="../media/image11.png"/><Relationship Id="rId6" Type="http://schemas.openxmlformats.org/officeDocument/2006/relationships/image" Target="../media/image4.png"/><Relationship Id="rId7" Type="http://schemas.openxmlformats.org/officeDocument/2006/relationships/hyperlink" Target="https://www.linkedin.com/groups/8177131/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1"/>
          <p:cNvSpPr txBox="1"/>
          <p:nvPr>
            <p:ph idx="1" type="body"/>
          </p:nvPr>
        </p:nvSpPr>
        <p:spPr>
          <a:xfrm>
            <a:off x="311700" y="1229875"/>
            <a:ext cx="25611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GBEN runs on the shoulders of its volunteers.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Thank you for </a:t>
            </a:r>
            <a:br>
              <a:rPr lang="en"/>
            </a:br>
            <a:r>
              <a:rPr lang="en"/>
              <a:t>all you do!</a:t>
            </a:r>
            <a:endParaRPr/>
          </a:p>
        </p:txBody>
      </p:sp>
      <p:sp>
        <p:nvSpPr>
          <p:cNvPr id="86" name="Google Shape;86;p11"/>
          <p:cNvSpPr txBox="1"/>
          <p:nvPr>
            <p:ph idx="1" type="body"/>
          </p:nvPr>
        </p:nvSpPr>
        <p:spPr>
          <a:xfrm>
            <a:off x="2872800" y="902250"/>
            <a:ext cx="29430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/>
              <a:t>Membership</a:t>
            </a:r>
            <a:r>
              <a:rPr b="1" lang="en" sz="1400"/>
              <a:t> Committee</a:t>
            </a:r>
            <a:endParaRPr b="1" sz="1400"/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Kara Bixby</a:t>
            </a:r>
            <a:endParaRPr sz="1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Diana Perez Cordova</a:t>
            </a:r>
            <a:endParaRPr sz="1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Danelle Marable</a:t>
            </a:r>
            <a:endParaRPr sz="1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Chantal Hoff</a:t>
            </a:r>
            <a:endParaRPr sz="1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Trish Dao-Tran</a:t>
            </a:r>
            <a:endParaRPr sz="1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/>
              <a:t>Programming Committee</a:t>
            </a:r>
            <a:endParaRPr b="1" sz="1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Hila Bernstein</a:t>
            </a:r>
            <a:endParaRPr sz="1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Sharon Tuow</a:t>
            </a:r>
            <a:endParaRPr sz="1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Dana Benjamin-Allen</a:t>
            </a:r>
            <a:endParaRPr sz="1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Kelly Washburn</a:t>
            </a:r>
            <a:endParaRPr sz="1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/>
              <a:t>Governance</a:t>
            </a:r>
            <a:endParaRPr b="1" sz="1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Eileen Marra</a:t>
            </a:r>
            <a:endParaRPr sz="1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Elizabeth Brown</a:t>
            </a:r>
            <a:endParaRPr sz="1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Matan BenYishay</a:t>
            </a:r>
            <a:endParaRPr sz="1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Min Ma</a:t>
            </a:r>
            <a:endParaRPr sz="1400"/>
          </a:p>
        </p:txBody>
      </p:sp>
      <p:sp>
        <p:nvSpPr>
          <p:cNvPr id="87" name="Google Shape;87;p11"/>
          <p:cNvSpPr txBox="1"/>
          <p:nvPr>
            <p:ph idx="1" type="body"/>
          </p:nvPr>
        </p:nvSpPr>
        <p:spPr>
          <a:xfrm>
            <a:off x="5985600" y="902250"/>
            <a:ext cx="29430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b="1" lang="en" sz="1400"/>
              <a:t>DEI Committee</a:t>
            </a:r>
            <a:endParaRPr b="1" sz="1400"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" sz="1400"/>
              <a:t>Fatima Fairfax</a:t>
            </a:r>
            <a:endParaRPr sz="1400"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" sz="1400"/>
              <a:t>Ben Faust</a:t>
            </a:r>
            <a:endParaRPr sz="1400"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" sz="1400"/>
              <a:t>Christine Patton</a:t>
            </a:r>
            <a:endParaRPr sz="1400"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" sz="1400"/>
              <a:t>Sarah Faude</a:t>
            </a:r>
            <a:endParaRPr sz="1400"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" sz="1400"/>
              <a:t>Alemayehu Bekele</a:t>
            </a:r>
            <a:endParaRPr sz="1400"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" sz="1400"/>
              <a:t>Anthony Black</a:t>
            </a:r>
            <a:endParaRPr sz="1400"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" sz="1400"/>
              <a:t>Erin Shaw</a:t>
            </a:r>
            <a:endParaRPr sz="1400"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" sz="1400"/>
              <a:t>Luba Falk Feigenberg</a:t>
            </a:r>
            <a:endParaRPr sz="1400"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" sz="1400"/>
              <a:t>Tiana Yom</a:t>
            </a:r>
            <a:endParaRPr sz="1400"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" sz="1400"/>
              <a:t>Noe Medina</a:t>
            </a:r>
            <a:endParaRPr sz="1400"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" sz="1400"/>
              <a:t>Susan Putnins</a:t>
            </a:r>
            <a:endParaRPr sz="1400"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b="1" lang="en" sz="1400"/>
              <a:t>Communications</a:t>
            </a:r>
            <a:endParaRPr b="1" sz="1400"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" sz="1400"/>
              <a:t>Bryan Hall</a:t>
            </a:r>
            <a:endParaRPr sz="1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0"/>
          <p:cNvSpPr txBox="1"/>
          <p:nvPr>
            <p:ph type="title"/>
          </p:nvPr>
        </p:nvSpPr>
        <p:spPr>
          <a:xfrm>
            <a:off x="165425" y="2175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Leadership Transitions!!</a:t>
            </a:r>
            <a:endParaRPr sz="1979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900"/>
          </a:p>
        </p:txBody>
      </p:sp>
      <p:sp>
        <p:nvSpPr>
          <p:cNvPr id="171" name="Google Shape;171;p20"/>
          <p:cNvSpPr txBox="1"/>
          <p:nvPr/>
        </p:nvSpPr>
        <p:spPr>
          <a:xfrm>
            <a:off x="165425" y="986825"/>
            <a:ext cx="8520600" cy="351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GBEN gives thanks to fou</a:t>
            </a:r>
            <a:r>
              <a:rPr lang="en" sz="2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nding and outgoing President </a:t>
            </a:r>
            <a:r>
              <a:rPr b="1" lang="en" sz="2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Danelle Marable...</a:t>
            </a:r>
            <a:endParaRPr b="1" sz="2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    …and welcomes new committee co-Chairs to the board</a:t>
            </a:r>
            <a:r>
              <a:rPr lang="en" sz="2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sz="2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Dana Benjamin-Allen, </a:t>
            </a:r>
            <a:r>
              <a:rPr lang="en" sz="2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Programming Committee</a:t>
            </a:r>
            <a:endParaRPr sz="2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Chantal Hoff, </a:t>
            </a:r>
            <a:r>
              <a:rPr lang="en" sz="2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Membership and Outreach Committee</a:t>
            </a:r>
            <a:endParaRPr sz="2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Trish Dao-Tran, </a:t>
            </a:r>
            <a:r>
              <a:rPr lang="en" sz="2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Membership and Outreach Committee</a:t>
            </a:r>
            <a:endParaRPr sz="2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Susan Putnins, </a:t>
            </a:r>
            <a:r>
              <a:rPr lang="en" sz="2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DEI Committee co-chair</a:t>
            </a:r>
            <a:endParaRPr sz="2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Noe Medina, </a:t>
            </a:r>
            <a:r>
              <a:rPr lang="en" sz="2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DEI Committee co-Chair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descr="A close up of a sign&#10;&#10;Description automatically generated" id="172" name="Google Shape;172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63521" y="10266"/>
            <a:ext cx="1387256" cy="607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1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21"/>
          <p:cNvSpPr txBox="1"/>
          <p:nvPr>
            <p:ph type="title"/>
          </p:nvPr>
        </p:nvSpPr>
        <p:spPr>
          <a:xfrm>
            <a:off x="165425" y="2175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President’s Vision</a:t>
            </a:r>
            <a:endParaRPr/>
          </a:p>
        </p:txBody>
      </p:sp>
      <p:pic>
        <p:nvPicPr>
          <p:cNvPr id="179" name="Google Shape;17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3600" y="1784225"/>
            <a:ext cx="3346273" cy="223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35575" y="893625"/>
            <a:ext cx="2752851" cy="3675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2"/>
          <p:cNvSpPr txBox="1"/>
          <p:nvPr>
            <p:ph idx="1" type="body"/>
          </p:nvPr>
        </p:nvSpPr>
        <p:spPr>
          <a:xfrm>
            <a:off x="659800" y="1229875"/>
            <a:ext cx="6021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What do you want to </a:t>
            </a:r>
            <a:r>
              <a:rPr b="1" lang="en" sz="3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receive </a:t>
            </a:r>
            <a:br>
              <a:rPr lang="en" sz="3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3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from GBEN this year?</a:t>
            </a:r>
            <a:endParaRPr sz="31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What do you want to </a:t>
            </a:r>
            <a:r>
              <a:rPr b="1" lang="en" sz="3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offer </a:t>
            </a:r>
            <a:endParaRPr b="1" sz="31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to GBEN this year? (join a committee; ideas for what we do, how we do things; eval expertise to share?)</a:t>
            </a:r>
            <a:endParaRPr sz="31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3100">
              <a:solidFill>
                <a:schemeClr val="dk2"/>
              </a:solidFill>
            </a:endParaRPr>
          </a:p>
        </p:txBody>
      </p:sp>
      <p:sp>
        <p:nvSpPr>
          <p:cNvPr id="186" name="Google Shape;186;p22"/>
          <p:cNvSpPr txBox="1"/>
          <p:nvPr>
            <p:ph type="title"/>
          </p:nvPr>
        </p:nvSpPr>
        <p:spPr>
          <a:xfrm>
            <a:off x="165425" y="2175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Break out #1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3"/>
          <p:cNvSpPr txBox="1"/>
          <p:nvPr>
            <p:ph idx="1" type="body"/>
          </p:nvPr>
        </p:nvSpPr>
        <p:spPr>
          <a:xfrm>
            <a:off x="311700" y="1034850"/>
            <a:ext cx="8520600" cy="353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3 Groups:</a:t>
            </a:r>
            <a:endParaRPr sz="22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Char char="●"/>
            </a:pPr>
            <a:r>
              <a:rPr lang="en" sz="2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Programming </a:t>
            </a:r>
            <a:endParaRPr sz="22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Char char="●"/>
            </a:pPr>
            <a:r>
              <a:rPr lang="en" sz="2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Community-building </a:t>
            </a:r>
            <a:endParaRPr sz="22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Char char="●"/>
            </a:pPr>
            <a:r>
              <a:rPr lang="en" sz="2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Diversity and inclusion of GBEN members </a:t>
            </a:r>
            <a:endParaRPr sz="22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00B8DE"/>
                </a:solidFill>
                <a:latin typeface="Arial"/>
                <a:ea typeface="Arial"/>
                <a:cs typeface="Arial"/>
                <a:sym typeface="Arial"/>
              </a:rPr>
              <a:t>What are we working on?</a:t>
            </a:r>
            <a:endParaRPr b="1" sz="2100">
              <a:solidFill>
                <a:srgbClr val="00B8D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1148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00B8DE"/>
                </a:solidFill>
                <a:latin typeface="Arial"/>
                <a:ea typeface="Arial"/>
                <a:cs typeface="Arial"/>
                <a:sym typeface="Arial"/>
              </a:rPr>
              <a:t>   Reactions?</a:t>
            </a:r>
            <a:endParaRPr b="1" sz="2100">
              <a:solidFill>
                <a:srgbClr val="00B8D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5486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00B8DE"/>
                </a:solidFill>
                <a:latin typeface="Arial"/>
                <a:ea typeface="Arial"/>
                <a:cs typeface="Arial"/>
                <a:sym typeface="Arial"/>
              </a:rPr>
              <a:t>Ideas?</a:t>
            </a:r>
            <a:endParaRPr b="1" sz="2700">
              <a:solidFill>
                <a:srgbClr val="00B8DE"/>
              </a:solidFill>
            </a:endParaRPr>
          </a:p>
        </p:txBody>
      </p:sp>
      <p:sp>
        <p:nvSpPr>
          <p:cNvPr id="192" name="Google Shape;192;p23"/>
          <p:cNvSpPr txBox="1"/>
          <p:nvPr>
            <p:ph type="title"/>
          </p:nvPr>
        </p:nvSpPr>
        <p:spPr>
          <a:xfrm>
            <a:off x="165425" y="2175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Break out #2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4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Email us at: </a:t>
            </a:r>
            <a:r>
              <a:rPr lang="en" u="sng">
                <a:solidFill>
                  <a:schemeClr val="hlink"/>
                </a:solidFill>
                <a:hlinkClick r:id="rId3"/>
              </a:rPr>
              <a:t>greaterbostoneval@gmail.com</a:t>
            </a:r>
            <a:r>
              <a:rPr lang="en"/>
              <a:t> o</a:t>
            </a:r>
            <a:r>
              <a:rPr lang="en"/>
              <a:t>r contact committee chairs directly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Governance: 			</a:t>
            </a:r>
            <a:r>
              <a:rPr lang="en"/>
              <a:t>Min Ma &amp; Matan BenYishay</a:t>
            </a:r>
            <a:br>
              <a:rPr lang="en"/>
            </a:br>
            <a:r>
              <a:rPr b="1" lang="en"/>
              <a:t>DEI Committee:</a:t>
            </a:r>
            <a:r>
              <a:rPr lang="en"/>
              <a:t> 		Susan Putnins &amp; Noe Medina</a:t>
            </a:r>
            <a:br>
              <a:rPr lang="en"/>
            </a:br>
            <a:r>
              <a:rPr b="1" lang="en"/>
              <a:t>Membership:</a:t>
            </a:r>
            <a:r>
              <a:rPr lang="en"/>
              <a:t> 		Trish Dao-Tran &amp; Chantal Hoff</a:t>
            </a:r>
            <a:br>
              <a:rPr lang="en"/>
            </a:br>
            <a:r>
              <a:rPr b="1" lang="en"/>
              <a:t>Programming:</a:t>
            </a:r>
            <a:r>
              <a:rPr lang="en"/>
              <a:t> 		Dana Benjamin-Allen &amp; Kelly Washburn</a:t>
            </a:r>
            <a:br>
              <a:rPr lang="en"/>
            </a:br>
            <a:r>
              <a:rPr b="1" lang="en"/>
              <a:t>Communications:		</a:t>
            </a:r>
            <a:r>
              <a:rPr lang="en"/>
              <a:t>Bryan Hall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24"/>
          <p:cNvSpPr txBox="1"/>
          <p:nvPr>
            <p:ph type="title"/>
          </p:nvPr>
        </p:nvSpPr>
        <p:spPr>
          <a:xfrm>
            <a:off x="165425" y="2175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Here’s how to get involved and/or share an ask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26235" y="317438"/>
            <a:ext cx="833068" cy="833074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5"/>
          <p:cNvSpPr txBox="1"/>
          <p:nvPr>
            <p:ph idx="2" type="body"/>
          </p:nvPr>
        </p:nvSpPr>
        <p:spPr>
          <a:xfrm>
            <a:off x="6345975" y="519463"/>
            <a:ext cx="2693100" cy="429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400"/>
              <a:t>greaterbostoneval@gmail.com</a:t>
            </a:r>
            <a:endParaRPr sz="1400"/>
          </a:p>
        </p:txBody>
      </p:sp>
      <p:pic>
        <p:nvPicPr>
          <p:cNvPr id="205" name="Google Shape;205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67325" y="1434926"/>
            <a:ext cx="891979" cy="891984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5"/>
          <p:cNvSpPr txBox="1"/>
          <p:nvPr>
            <p:ph idx="2" type="body"/>
          </p:nvPr>
        </p:nvSpPr>
        <p:spPr>
          <a:xfrm>
            <a:off x="6345975" y="1666400"/>
            <a:ext cx="2693100" cy="429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500"/>
              <a:t>http://greaterbostoneval.org</a:t>
            </a:r>
            <a:endParaRPr sz="1500"/>
          </a:p>
        </p:txBody>
      </p:sp>
      <p:pic>
        <p:nvPicPr>
          <p:cNvPr id="207" name="Google Shape;207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26212" y="3906294"/>
            <a:ext cx="919761" cy="919769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5"/>
          <p:cNvSpPr txBox="1"/>
          <p:nvPr>
            <p:ph idx="2" type="body"/>
          </p:nvPr>
        </p:nvSpPr>
        <p:spPr>
          <a:xfrm>
            <a:off x="6417797" y="2902088"/>
            <a:ext cx="2864400" cy="429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@EvalBoston</a:t>
            </a:r>
            <a:endParaRPr sz="1600"/>
          </a:p>
        </p:txBody>
      </p:sp>
      <p:pic>
        <p:nvPicPr>
          <p:cNvPr id="209" name="Google Shape;209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26223" y="2692360"/>
            <a:ext cx="848478" cy="848483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5"/>
          <p:cNvSpPr txBox="1"/>
          <p:nvPr>
            <p:ph type="title"/>
          </p:nvPr>
        </p:nvSpPr>
        <p:spPr>
          <a:xfrm>
            <a:off x="422350" y="2010200"/>
            <a:ext cx="4045200" cy="89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You!!</a:t>
            </a:r>
            <a:endParaRPr/>
          </a:p>
        </p:txBody>
      </p:sp>
      <p:sp>
        <p:nvSpPr>
          <p:cNvPr id="211" name="Google Shape;211;p25"/>
          <p:cNvSpPr txBox="1"/>
          <p:nvPr>
            <p:ph idx="2" type="body"/>
          </p:nvPr>
        </p:nvSpPr>
        <p:spPr>
          <a:xfrm>
            <a:off x="6417797" y="4151675"/>
            <a:ext cx="2864400" cy="429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400">
                <a:uFill>
                  <a:noFill/>
                </a:uFill>
                <a:hlinkClick r:id="rId7"/>
              </a:rPr>
              <a:t>linkedin.com/groups/8177131/</a:t>
            </a:r>
            <a:endParaRPr sz="1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close up of a sign&#10;&#10;Description automatically generated" id="92" name="Google Shape;92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-1"/>
            <a:ext cx="9150767" cy="4009293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2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94" name="Google Shape;94;p12"/>
          <p:cNvSpPr txBox="1"/>
          <p:nvPr/>
        </p:nvSpPr>
        <p:spPr>
          <a:xfrm>
            <a:off x="921625" y="3830681"/>
            <a:ext cx="2597400" cy="14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100">
                <a:solidFill>
                  <a:srgbClr val="808080"/>
                </a:solidFill>
              </a:rPr>
              <a:t>2021</a:t>
            </a:r>
            <a:endParaRPr sz="100"/>
          </a:p>
        </p:txBody>
      </p:sp>
      <p:sp>
        <p:nvSpPr>
          <p:cNvPr id="95" name="Google Shape;95;p12"/>
          <p:cNvSpPr txBox="1"/>
          <p:nvPr/>
        </p:nvSpPr>
        <p:spPr>
          <a:xfrm>
            <a:off x="3236950" y="4049015"/>
            <a:ext cx="50067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YEAR IN REVIEW</a:t>
            </a:r>
            <a:endParaRPr sz="1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3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9:00		Gathering &amp; Welcome from the President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9:15		Chat with each other (breakout rooms)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9:30		GBEN’s strategic vision (3 breakout groups by topic area)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9:50		Closing </a:t>
            </a:r>
            <a:endParaRPr/>
          </a:p>
        </p:txBody>
      </p:sp>
      <p:sp>
        <p:nvSpPr>
          <p:cNvPr id="101" name="Google Shape;101;p13"/>
          <p:cNvSpPr txBox="1"/>
          <p:nvPr>
            <p:ph type="title"/>
          </p:nvPr>
        </p:nvSpPr>
        <p:spPr>
          <a:xfrm>
            <a:off x="165425" y="2175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Plan for today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4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Our mission</a:t>
            </a:r>
            <a:r>
              <a:rPr lang="en"/>
              <a:t> </a:t>
            </a:r>
            <a:r>
              <a:rPr b="1" lang="en"/>
              <a:t>is </a:t>
            </a:r>
            <a:r>
              <a:rPr lang="en"/>
              <a:t>to promote excellence, </a:t>
            </a:r>
            <a:br>
              <a:rPr lang="en"/>
            </a:br>
            <a:r>
              <a:rPr lang="en"/>
              <a:t>innovation and equity in evaluation </a:t>
            </a:r>
            <a:br>
              <a:rPr lang="en"/>
            </a:br>
            <a:r>
              <a:rPr lang="en"/>
              <a:t>among professional and aspiring evaluators, </a:t>
            </a:r>
            <a:br>
              <a:rPr lang="en"/>
            </a:br>
            <a:r>
              <a:rPr lang="en"/>
              <a:t>and those who align their work with the </a:t>
            </a:r>
            <a:br>
              <a:rPr lang="en"/>
            </a:br>
            <a:r>
              <a:rPr lang="en"/>
              <a:t>discipline of evaluation in Greater Boston.  </a:t>
            </a:r>
            <a:br>
              <a:rPr lang="en"/>
            </a:br>
            <a:br>
              <a:rPr lang="en"/>
            </a:br>
            <a:r>
              <a:rPr b="1" lang="en"/>
              <a:t>We do this through </a:t>
            </a:r>
            <a:r>
              <a:rPr lang="en"/>
              <a:t>professional development,</a:t>
            </a:r>
            <a:br>
              <a:rPr lang="en"/>
            </a:br>
            <a:r>
              <a:rPr lang="en"/>
              <a:t>resource-sharing, and networking</a:t>
            </a:r>
            <a:br>
              <a:rPr lang="en"/>
            </a:br>
            <a:r>
              <a:rPr lang="en"/>
              <a:t>around evaluation </a:t>
            </a:r>
            <a:r>
              <a:rPr lang="en"/>
              <a:t>approaches</a:t>
            </a:r>
            <a:r>
              <a:rPr lang="en"/>
              <a:t> and best practices.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4"/>
          <p:cNvSpPr txBox="1"/>
          <p:nvPr>
            <p:ph type="title"/>
          </p:nvPr>
        </p:nvSpPr>
        <p:spPr>
          <a:xfrm>
            <a:off x="165425" y="2175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GBEN’s mission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5"/>
          <p:cNvSpPr txBox="1"/>
          <p:nvPr>
            <p:ph type="title"/>
          </p:nvPr>
        </p:nvSpPr>
        <p:spPr>
          <a:xfrm>
            <a:off x="165425" y="2175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Members</a:t>
            </a:r>
            <a:endParaRPr/>
          </a:p>
        </p:txBody>
      </p:sp>
      <p:sp>
        <p:nvSpPr>
          <p:cNvPr id="113" name="Google Shape;113;p15"/>
          <p:cNvSpPr txBox="1"/>
          <p:nvPr/>
        </p:nvSpPr>
        <p:spPr>
          <a:xfrm>
            <a:off x="468350" y="3846600"/>
            <a:ext cx="37371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118 Professional Members</a:t>
            </a:r>
            <a:endParaRPr b="1" sz="16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8 Student Members</a:t>
            </a:r>
            <a:endParaRPr b="1" sz="16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4" name="Google Shape;11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577100"/>
            <a:ext cx="4280425" cy="256137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5"/>
          <p:cNvSpPr txBox="1"/>
          <p:nvPr/>
        </p:nvSpPr>
        <p:spPr>
          <a:xfrm>
            <a:off x="4785050" y="1155100"/>
            <a:ext cx="34392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Members since 2018, our first year of paid membership</a:t>
            </a:r>
            <a:endParaRPr b="1" sz="16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6" name="Google Shape;116;p15"/>
          <p:cNvSpPr txBox="1"/>
          <p:nvPr/>
        </p:nvSpPr>
        <p:spPr>
          <a:xfrm>
            <a:off x="4959191" y="3753575"/>
            <a:ext cx="3737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2018	              2019	              2020                 2021</a:t>
            </a:r>
            <a:endParaRPr b="1" sz="12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7" name="Google Shape;117;p15" title="Points scored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8338" y="1370500"/>
            <a:ext cx="3678525" cy="2274551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5"/>
          <p:cNvSpPr txBox="1"/>
          <p:nvPr/>
        </p:nvSpPr>
        <p:spPr>
          <a:xfrm>
            <a:off x="1665900" y="2082050"/>
            <a:ext cx="12834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126 members</a:t>
            </a:r>
            <a:endParaRPr b="1" sz="16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6"/>
          <p:cNvSpPr txBox="1"/>
          <p:nvPr>
            <p:ph type="title"/>
          </p:nvPr>
        </p:nvSpPr>
        <p:spPr>
          <a:xfrm>
            <a:off x="165425" y="2175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Programs &amp; Partners</a:t>
            </a:r>
            <a:endParaRPr/>
          </a:p>
        </p:txBody>
      </p:sp>
      <p:pic>
        <p:nvPicPr>
          <p:cNvPr id="124" name="Google Shape;12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4200" y="733618"/>
            <a:ext cx="1355300" cy="1349857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6"/>
          <p:cNvSpPr txBox="1"/>
          <p:nvPr/>
        </p:nvSpPr>
        <p:spPr>
          <a:xfrm>
            <a:off x="1924155" y="837078"/>
            <a:ext cx="2421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66CA1"/>
                </a:solidFill>
                <a:latin typeface="Roboto"/>
                <a:ea typeface="Roboto"/>
                <a:cs typeface="Roboto"/>
                <a:sym typeface="Roboto"/>
              </a:rPr>
              <a:t>8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Virtual Roundtables and Workshops in 2021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6" name="Google Shape;126;p16"/>
          <p:cNvSpPr txBox="1"/>
          <p:nvPr/>
        </p:nvSpPr>
        <p:spPr>
          <a:xfrm>
            <a:off x="1899287" y="1428578"/>
            <a:ext cx="2497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66CA1"/>
                </a:solidFill>
                <a:latin typeface="Roboto"/>
                <a:ea typeface="Roboto"/>
                <a:cs typeface="Roboto"/>
                <a:sym typeface="Roboto"/>
              </a:rPr>
              <a:t>62%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of members attended at least 1 event 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7" name="Google Shape;127;p16"/>
          <p:cNvSpPr txBox="1"/>
          <p:nvPr/>
        </p:nvSpPr>
        <p:spPr>
          <a:xfrm>
            <a:off x="830825" y="2465763"/>
            <a:ext cx="26814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2"/>
                </a:solidFill>
              </a:rPr>
              <a:t>GBEN Partners</a:t>
            </a:r>
            <a:r>
              <a:rPr b="1" lang="en" sz="900">
                <a:solidFill>
                  <a:schemeClr val="dk2"/>
                </a:solidFill>
              </a:rPr>
              <a:t>	   </a:t>
            </a:r>
            <a:endParaRPr b="1"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8" name="Google Shape;12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4962" y="2914890"/>
            <a:ext cx="1607400" cy="60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60270" y="2900288"/>
            <a:ext cx="1576413" cy="7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7836" y="3883425"/>
            <a:ext cx="1481672" cy="60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6"/>
          <p:cNvPicPr preferRelativeResize="0"/>
          <p:nvPr/>
        </p:nvPicPr>
        <p:blipFill rotWithShape="1">
          <a:blip r:embed="rId7">
            <a:alphaModFix/>
          </a:blip>
          <a:srcRect b="13051" l="0" r="0" t="0"/>
          <a:stretch/>
        </p:blipFill>
        <p:spPr>
          <a:xfrm>
            <a:off x="2160275" y="3883421"/>
            <a:ext cx="1798700" cy="615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6"/>
          <p:cNvSpPr txBox="1"/>
          <p:nvPr/>
        </p:nvSpPr>
        <p:spPr>
          <a:xfrm>
            <a:off x="4572750" y="838125"/>
            <a:ext cx="4376400" cy="38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2"/>
                </a:solidFill>
              </a:rPr>
              <a:t>Topics</a:t>
            </a:r>
            <a:endParaRPr sz="1600">
              <a:solidFill>
                <a:schemeClr val="dk2"/>
              </a:solidFill>
            </a:endParaRPr>
          </a:p>
          <a:p>
            <a:pPr indent="-311150" lvl="0" marL="457200" rtl="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300"/>
              <a:buChar char="❖"/>
            </a:pPr>
            <a:r>
              <a:rPr lang="en" sz="1300">
                <a:solidFill>
                  <a:schemeClr val="dk2"/>
                </a:solidFill>
              </a:rPr>
              <a:t>Reflections on "Value" with E-valuation: A Book Talk by Authors Thomas Schwandt and Emily Gates</a:t>
            </a:r>
            <a:endParaRPr sz="1300">
              <a:solidFill>
                <a:schemeClr val="dk2"/>
              </a:solidFill>
            </a:endParaRPr>
          </a:p>
          <a:p>
            <a:pPr indent="-31115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Char char="❖"/>
            </a:pPr>
            <a:r>
              <a:rPr lang="en" sz="1300">
                <a:solidFill>
                  <a:schemeClr val="dk2"/>
                </a:solidFill>
              </a:rPr>
              <a:t>Ready to Engage?: Development a Learning + Action Agenda to Conduct Culturally Responsive and Racial Equity Evaluation </a:t>
            </a:r>
            <a:endParaRPr sz="1300">
              <a:solidFill>
                <a:schemeClr val="dk2"/>
              </a:solidFill>
            </a:endParaRPr>
          </a:p>
          <a:p>
            <a:pPr indent="-31115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Char char="❖"/>
            </a:pPr>
            <a:r>
              <a:rPr lang="en" sz="1300">
                <a:solidFill>
                  <a:schemeClr val="dk2"/>
                </a:solidFill>
              </a:rPr>
              <a:t>Inside Job: Strategies for maximizing the impact of your internal evaluation practice</a:t>
            </a:r>
            <a:endParaRPr sz="1300">
              <a:solidFill>
                <a:schemeClr val="dk2"/>
              </a:solidFill>
            </a:endParaRPr>
          </a:p>
          <a:p>
            <a:pPr indent="-31115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Char char="❖"/>
            </a:pPr>
            <a:r>
              <a:rPr lang="en" sz="1300">
                <a:solidFill>
                  <a:schemeClr val="dk2"/>
                </a:solidFill>
              </a:rPr>
              <a:t>Data Corners</a:t>
            </a:r>
            <a:endParaRPr sz="1300">
              <a:solidFill>
                <a:schemeClr val="dk2"/>
              </a:solidFill>
            </a:endParaRPr>
          </a:p>
          <a:p>
            <a:pPr indent="-31115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Char char="❖"/>
            </a:pPr>
            <a:r>
              <a:rPr lang="en" sz="1300">
                <a:solidFill>
                  <a:schemeClr val="dk2"/>
                </a:solidFill>
              </a:rPr>
              <a:t>Data Viz Show &amp; Tell </a:t>
            </a:r>
            <a:endParaRPr sz="1300">
              <a:solidFill>
                <a:schemeClr val="dk2"/>
              </a:solidFill>
            </a:endParaRPr>
          </a:p>
          <a:p>
            <a:pPr indent="-31115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Char char="❖"/>
            </a:pPr>
            <a:r>
              <a:rPr lang="en" sz="1300">
                <a:solidFill>
                  <a:schemeClr val="dk2"/>
                </a:solidFill>
              </a:rPr>
              <a:t>Culturally Responsive Evaluation (CRE) Theory to Practice </a:t>
            </a:r>
            <a:endParaRPr sz="1300">
              <a:solidFill>
                <a:schemeClr val="dk2"/>
              </a:solidFill>
            </a:endParaRPr>
          </a:p>
          <a:p>
            <a:pPr indent="-31115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Char char="❖"/>
            </a:pPr>
            <a:r>
              <a:rPr lang="en" sz="1300">
                <a:solidFill>
                  <a:schemeClr val="dk2"/>
                </a:solidFill>
              </a:rPr>
              <a:t>Critical Race Theory, Part 1</a:t>
            </a:r>
            <a:endParaRPr sz="1300">
              <a:solidFill>
                <a:schemeClr val="dk2"/>
              </a:solidFill>
            </a:endParaRPr>
          </a:p>
          <a:p>
            <a:pPr indent="-31115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Char char="❖"/>
            </a:pPr>
            <a:r>
              <a:rPr lang="en" sz="1300">
                <a:solidFill>
                  <a:schemeClr val="dk2"/>
                </a:solidFill>
              </a:rPr>
              <a:t>Bring an Idea, Leave with New Perspective(s) 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3" name="Google Shape;133;p16"/>
          <p:cNvSpPr txBox="1"/>
          <p:nvPr/>
        </p:nvSpPr>
        <p:spPr>
          <a:xfrm>
            <a:off x="403125" y="3485079"/>
            <a:ext cx="12114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000"/>
              <a:t>        NU-PEL 	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4" name="Google Shape;134;p16"/>
          <p:cNvSpPr txBox="1"/>
          <p:nvPr/>
        </p:nvSpPr>
        <p:spPr>
          <a:xfrm>
            <a:off x="2300825" y="3485079"/>
            <a:ext cx="12114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000"/>
              <a:t>   AaEA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5" name="Google Shape;135;p16"/>
          <p:cNvSpPr txBox="1"/>
          <p:nvPr/>
        </p:nvSpPr>
        <p:spPr>
          <a:xfrm>
            <a:off x="444200" y="4494657"/>
            <a:ext cx="12114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000"/>
              <a:t>Boston College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6" name="Google Shape;136;p16"/>
          <p:cNvSpPr txBox="1"/>
          <p:nvPr/>
        </p:nvSpPr>
        <p:spPr>
          <a:xfrm>
            <a:off x="2160225" y="4474723"/>
            <a:ext cx="17988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000">
                <a:solidFill>
                  <a:srgbClr val="373737"/>
                </a:solidFill>
              </a:rPr>
              <a:t>AEA Internal Evaluation TIG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7"/>
          <p:cNvSpPr txBox="1"/>
          <p:nvPr>
            <p:ph idx="1" type="body"/>
          </p:nvPr>
        </p:nvSpPr>
        <p:spPr>
          <a:xfrm>
            <a:off x="2261350" y="865125"/>
            <a:ext cx="6468000" cy="356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29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Committee development</a:t>
            </a:r>
            <a:endParaRPr b="1" sz="1629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4322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35"/>
              <a:buFont typeface="Arial"/>
              <a:buChar char="●"/>
            </a:pPr>
            <a:r>
              <a:rPr lang="en" sz="1629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Completed three-year strategic plan &amp; report to support ongoing </a:t>
            </a:r>
            <a:r>
              <a:rPr b="1" lang="en" sz="1629">
                <a:solidFill>
                  <a:srgbClr val="166CA1"/>
                </a:solidFill>
                <a:latin typeface="Arial"/>
                <a:ea typeface="Arial"/>
                <a:cs typeface="Arial"/>
                <a:sym typeface="Arial"/>
              </a:rPr>
              <a:t>DEI visioning and planning</a:t>
            </a:r>
            <a:r>
              <a:rPr lang="en" sz="1629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by GBEN</a:t>
            </a:r>
            <a:endParaRPr sz="1629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4322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35"/>
              <a:buFont typeface="Arial"/>
              <a:buChar char="●"/>
            </a:pPr>
            <a:r>
              <a:rPr lang="en" sz="1629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Selected </a:t>
            </a:r>
            <a:r>
              <a:rPr b="1" lang="en" sz="1629">
                <a:latin typeface="Arial"/>
                <a:ea typeface="Arial"/>
                <a:cs typeface="Arial"/>
                <a:sym typeface="Arial"/>
              </a:rPr>
              <a:t>new co-chairs</a:t>
            </a:r>
            <a:r>
              <a:rPr lang="en" sz="1629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for the DEI Committee</a:t>
            </a:r>
            <a:endParaRPr sz="1629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4322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35"/>
              <a:buFont typeface="Arial"/>
              <a:buChar char="●"/>
            </a:pPr>
            <a:r>
              <a:rPr lang="en" sz="1629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Developed new DEI Committee </a:t>
            </a:r>
            <a:r>
              <a:rPr b="1" lang="en" sz="1629">
                <a:latin typeface="Arial"/>
                <a:ea typeface="Arial"/>
                <a:cs typeface="Arial"/>
                <a:sym typeface="Arial"/>
              </a:rPr>
              <a:t>structure &amp; operating plans</a:t>
            </a:r>
            <a:endParaRPr sz="1629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b="1" lang="en" sz="1629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Support across the organization</a:t>
            </a:r>
            <a:endParaRPr b="1" sz="1629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4322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35"/>
              <a:buFont typeface="Arial"/>
              <a:buChar char="●"/>
            </a:pPr>
            <a:r>
              <a:rPr lang="en" sz="1629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Supported </a:t>
            </a:r>
            <a:r>
              <a:rPr b="1" lang="en" sz="1629">
                <a:solidFill>
                  <a:srgbClr val="166CA1"/>
                </a:solidFill>
                <a:latin typeface="Arial"/>
                <a:ea typeface="Arial"/>
                <a:cs typeface="Arial"/>
                <a:sym typeface="Arial"/>
              </a:rPr>
              <a:t>Critical Race Theory roundtable</a:t>
            </a:r>
            <a:endParaRPr b="1" sz="1629">
              <a:latin typeface="Arial"/>
              <a:ea typeface="Arial"/>
              <a:cs typeface="Arial"/>
              <a:sym typeface="Arial"/>
            </a:endParaRPr>
          </a:p>
          <a:p>
            <a:pPr indent="-294322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35"/>
              <a:buFont typeface="Arial"/>
              <a:buChar char="●"/>
            </a:pPr>
            <a:r>
              <a:rPr lang="en" sz="1629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Contributed to GBEN member </a:t>
            </a:r>
            <a:r>
              <a:rPr b="1" lang="en" sz="1629">
                <a:latin typeface="Arial"/>
                <a:ea typeface="Arial"/>
                <a:cs typeface="Arial"/>
                <a:sym typeface="Arial"/>
              </a:rPr>
              <a:t>demographic survey</a:t>
            </a:r>
            <a:r>
              <a:rPr lang="en" sz="1629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sz="1629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b="1" lang="en" sz="1629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Learning with our peers</a:t>
            </a:r>
            <a:endParaRPr b="1" sz="1629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4322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35"/>
              <a:buFont typeface="Arial"/>
              <a:buChar char="●"/>
            </a:pPr>
            <a:r>
              <a:rPr lang="en" sz="1629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Collaborated with BC in launching </a:t>
            </a:r>
            <a:r>
              <a:rPr b="1" lang="en" sz="1629">
                <a:solidFill>
                  <a:srgbClr val="166CA1"/>
                </a:solidFill>
                <a:latin typeface="Arial"/>
                <a:ea typeface="Arial"/>
                <a:cs typeface="Arial"/>
                <a:sym typeface="Arial"/>
              </a:rPr>
              <a:t>SCENE Collaborative</a:t>
            </a:r>
            <a:r>
              <a:rPr b="1" lang="en" sz="1629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629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for New England evaluators</a:t>
            </a:r>
            <a:endParaRPr sz="1629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4322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35"/>
              <a:buFont typeface="Arial"/>
              <a:buChar char="●"/>
            </a:pPr>
            <a:r>
              <a:rPr b="1" lang="en" sz="1629">
                <a:solidFill>
                  <a:srgbClr val="166CA1"/>
                </a:solidFill>
                <a:latin typeface="Arial"/>
                <a:ea typeface="Arial"/>
                <a:cs typeface="Arial"/>
                <a:sym typeface="Arial"/>
              </a:rPr>
              <a:t>Share</a:t>
            </a:r>
            <a:r>
              <a:rPr b="1" lang="en" sz="1629">
                <a:latin typeface="Arial"/>
                <a:ea typeface="Arial"/>
                <a:cs typeface="Arial"/>
                <a:sym typeface="Arial"/>
              </a:rPr>
              <a:t>d</a:t>
            </a:r>
            <a:r>
              <a:rPr b="1" lang="en" sz="1629">
                <a:solidFill>
                  <a:srgbClr val="166CA1"/>
                </a:solidFill>
                <a:latin typeface="Arial"/>
                <a:ea typeface="Arial"/>
                <a:cs typeface="Arial"/>
                <a:sym typeface="Arial"/>
              </a:rPr>
              <a:t> and learned</a:t>
            </a:r>
            <a:r>
              <a:rPr lang="en" sz="1629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with other local AEA affiliates </a:t>
            </a:r>
            <a:endParaRPr sz="1629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5000"/>
              </a:lnSpc>
              <a:spcBef>
                <a:spcPts val="500"/>
              </a:spcBef>
              <a:spcAft>
                <a:spcPts val="1200"/>
              </a:spcAft>
              <a:buSzPts val="935"/>
              <a:buNone/>
            </a:pPr>
            <a:r>
              <a:t/>
            </a:r>
            <a:endParaRPr sz="1530"/>
          </a:p>
        </p:txBody>
      </p:sp>
      <p:sp>
        <p:nvSpPr>
          <p:cNvPr id="142" name="Google Shape;142;p17"/>
          <p:cNvSpPr txBox="1"/>
          <p:nvPr>
            <p:ph type="title"/>
          </p:nvPr>
        </p:nvSpPr>
        <p:spPr>
          <a:xfrm>
            <a:off x="165425" y="2175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Diversity, Equity &amp; Inclusion</a:t>
            </a:r>
            <a:endParaRPr/>
          </a:p>
        </p:txBody>
      </p:sp>
      <p:pic>
        <p:nvPicPr>
          <p:cNvPr id="143" name="Google Shape;14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0150" y="1660772"/>
            <a:ext cx="1971200" cy="197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8"/>
          <p:cNvSpPr/>
          <p:nvPr/>
        </p:nvSpPr>
        <p:spPr>
          <a:xfrm>
            <a:off x="4551225" y="633850"/>
            <a:ext cx="4592700" cy="4270800"/>
          </a:xfrm>
          <a:prstGeom prst="rect">
            <a:avLst/>
          </a:prstGeom>
          <a:solidFill>
            <a:srgbClr val="7BA81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8"/>
          <p:cNvSpPr txBox="1"/>
          <p:nvPr>
            <p:ph idx="1" type="body"/>
          </p:nvPr>
        </p:nvSpPr>
        <p:spPr>
          <a:xfrm>
            <a:off x="446750" y="1296050"/>
            <a:ext cx="5996100" cy="209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10 monthly newsletters</a:t>
            </a:r>
            <a:endParaRPr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</a:pPr>
            <a:r>
              <a:rPr lang="en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Delivered nearly 1,500 times</a:t>
            </a:r>
            <a:endParaRPr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</a:pPr>
            <a:r>
              <a:rPr lang="en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Opened by 60% of members</a:t>
            </a:r>
            <a:endParaRPr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Maintained LinkedIn group</a:t>
            </a:r>
            <a:endParaRPr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Launched Twitter account </a:t>
            </a:r>
            <a:endParaRPr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18"/>
          <p:cNvSpPr txBox="1"/>
          <p:nvPr>
            <p:ph type="title"/>
          </p:nvPr>
        </p:nvSpPr>
        <p:spPr>
          <a:xfrm>
            <a:off x="165425" y="2175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Communications</a:t>
            </a:r>
            <a:endParaRPr/>
          </a:p>
        </p:txBody>
      </p:sp>
      <p:pic>
        <p:nvPicPr>
          <p:cNvPr id="151" name="Google Shape;15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46156" y="862448"/>
            <a:ext cx="803660" cy="728534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8"/>
          <p:cNvSpPr txBox="1"/>
          <p:nvPr>
            <p:ph idx="1" type="body"/>
          </p:nvPr>
        </p:nvSpPr>
        <p:spPr>
          <a:xfrm>
            <a:off x="5853425" y="1018325"/>
            <a:ext cx="2763300" cy="37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400">
                <a:solidFill>
                  <a:schemeClr val="lt1"/>
                </a:solidFill>
              </a:rPr>
              <a:t>greaterbostoneval@gmail.com</a:t>
            </a:r>
            <a:endParaRPr sz="1400">
              <a:solidFill>
                <a:schemeClr val="lt1"/>
              </a:solidFill>
            </a:endParaRPr>
          </a:p>
        </p:txBody>
      </p:sp>
      <p:pic>
        <p:nvPicPr>
          <p:cNvPr id="153" name="Google Shape;15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17738" y="1823882"/>
            <a:ext cx="860491" cy="780051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18"/>
          <p:cNvSpPr txBox="1"/>
          <p:nvPr>
            <p:ph idx="1" type="body"/>
          </p:nvPr>
        </p:nvSpPr>
        <p:spPr>
          <a:xfrm>
            <a:off x="5853428" y="2021333"/>
            <a:ext cx="2598000" cy="37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500">
                <a:solidFill>
                  <a:schemeClr val="lt1"/>
                </a:solidFill>
              </a:rPr>
              <a:t>http://greaterbostoneval.org</a:t>
            </a:r>
            <a:endParaRPr sz="1500">
              <a:solidFill>
                <a:schemeClr val="lt1"/>
              </a:solidFill>
            </a:endParaRPr>
          </a:p>
        </p:txBody>
      </p:sp>
      <p:pic>
        <p:nvPicPr>
          <p:cNvPr id="155" name="Google Shape;155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46134" y="4000949"/>
            <a:ext cx="887294" cy="80435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8"/>
          <p:cNvSpPr txBox="1"/>
          <p:nvPr>
            <p:ph idx="1" type="body"/>
          </p:nvPr>
        </p:nvSpPr>
        <p:spPr>
          <a:xfrm>
            <a:off x="5922715" y="3101958"/>
            <a:ext cx="2763300" cy="37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>
                <a:solidFill>
                  <a:schemeClr val="lt1"/>
                </a:solidFill>
              </a:rPr>
              <a:t>@EvalBoston</a:t>
            </a:r>
            <a:endParaRPr sz="1600">
              <a:solidFill>
                <a:schemeClr val="lt1"/>
              </a:solidFill>
            </a:endParaRPr>
          </a:p>
        </p:txBody>
      </p:sp>
      <p:pic>
        <p:nvPicPr>
          <p:cNvPr id="157" name="Google Shape;157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46144" y="2939348"/>
            <a:ext cx="818526" cy="742009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18"/>
          <p:cNvSpPr txBox="1"/>
          <p:nvPr>
            <p:ph idx="1" type="body"/>
          </p:nvPr>
        </p:nvSpPr>
        <p:spPr>
          <a:xfrm>
            <a:off x="5922715" y="4194738"/>
            <a:ext cx="2763300" cy="37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400">
                <a:solidFill>
                  <a:schemeClr val="lt1"/>
                </a:solidFill>
                <a:uFill>
                  <a:noFill/>
                </a:u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linkedin.com/groups/8177131/</a:t>
            </a:r>
            <a:endParaRPr sz="14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9"/>
          <p:cNvSpPr txBox="1"/>
          <p:nvPr>
            <p:ph idx="1" type="body"/>
          </p:nvPr>
        </p:nvSpPr>
        <p:spPr>
          <a:xfrm>
            <a:off x="2068900" y="629550"/>
            <a:ext cx="7075200" cy="43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Recruited and onboarded </a:t>
            </a:r>
            <a:r>
              <a:rPr b="1" lang="en">
                <a:solidFill>
                  <a:srgbClr val="7BA810"/>
                </a:solidFill>
              </a:rPr>
              <a:t>two co-Chairs &amp; one new member</a:t>
            </a:r>
            <a:endParaRPr b="1">
              <a:solidFill>
                <a:srgbClr val="7BA810"/>
              </a:solidFill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rgbClr val="166CA1"/>
              </a:buClr>
              <a:buSzPts val="1800"/>
              <a:buChar char="●"/>
            </a:pPr>
            <a:r>
              <a:rPr lang="en">
                <a:solidFill>
                  <a:srgbClr val="166CA1"/>
                </a:solidFill>
              </a:rPr>
              <a:t>Developed and held a </a:t>
            </a:r>
            <a:r>
              <a:rPr b="1" lang="en">
                <a:solidFill>
                  <a:srgbClr val="7BA810"/>
                </a:solidFill>
              </a:rPr>
              <a:t>New Member Orientation </a:t>
            </a:r>
            <a:r>
              <a:rPr lang="en">
                <a:solidFill>
                  <a:srgbClr val="166CA1"/>
                </a:solidFill>
              </a:rPr>
              <a:t>to create a </a:t>
            </a:r>
            <a:r>
              <a:rPr b="1" lang="en">
                <a:solidFill>
                  <a:srgbClr val="7BA810"/>
                </a:solidFill>
              </a:rPr>
              <a:t>warm welcome</a:t>
            </a:r>
            <a:r>
              <a:rPr lang="en">
                <a:solidFill>
                  <a:srgbClr val="166CA1"/>
                </a:solidFill>
              </a:rPr>
              <a:t> for and </a:t>
            </a:r>
            <a:r>
              <a:rPr b="1" lang="en">
                <a:solidFill>
                  <a:srgbClr val="7BA810"/>
                </a:solidFill>
              </a:rPr>
              <a:t>connect GBEN members </a:t>
            </a:r>
            <a:r>
              <a:rPr lang="en">
                <a:solidFill>
                  <a:srgbClr val="166CA1"/>
                </a:solidFill>
              </a:rPr>
              <a:t>with each other.</a:t>
            </a:r>
            <a:endParaRPr>
              <a:solidFill>
                <a:srgbClr val="166CA1"/>
              </a:solidFill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rgbClr val="166CA1"/>
              </a:buClr>
              <a:buSzPts val="1800"/>
              <a:buChar char="●"/>
            </a:pPr>
            <a:r>
              <a:rPr lang="en">
                <a:solidFill>
                  <a:srgbClr val="166CA1"/>
                </a:solidFill>
              </a:rPr>
              <a:t>Nurturing the </a:t>
            </a:r>
            <a:r>
              <a:rPr b="1" lang="en">
                <a:solidFill>
                  <a:srgbClr val="7BA810"/>
                </a:solidFill>
              </a:rPr>
              <a:t>SCENE Collaborative </a:t>
            </a:r>
            <a:r>
              <a:rPr lang="en">
                <a:solidFill>
                  <a:srgbClr val="166CA1"/>
                </a:solidFill>
              </a:rPr>
              <a:t>in partnership with Boston College Lynch School of Education</a:t>
            </a:r>
            <a:endParaRPr>
              <a:solidFill>
                <a:srgbClr val="166CA1"/>
              </a:solidFill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rgbClr val="166CA1"/>
              </a:buClr>
              <a:buSzPts val="1800"/>
              <a:buChar char="●"/>
            </a:pPr>
            <a:r>
              <a:rPr lang="en">
                <a:solidFill>
                  <a:srgbClr val="166CA1"/>
                </a:solidFill>
              </a:rPr>
              <a:t>Engaging with the </a:t>
            </a:r>
            <a:r>
              <a:rPr b="1" lang="en">
                <a:solidFill>
                  <a:srgbClr val="7BA810"/>
                </a:solidFill>
              </a:rPr>
              <a:t>art</a:t>
            </a:r>
            <a:r>
              <a:rPr lang="en">
                <a:solidFill>
                  <a:srgbClr val="166CA1"/>
                </a:solidFill>
              </a:rPr>
              <a:t>, </a:t>
            </a:r>
            <a:r>
              <a:rPr b="1" lang="en">
                <a:solidFill>
                  <a:srgbClr val="7BA810"/>
                </a:solidFill>
              </a:rPr>
              <a:t>heart</a:t>
            </a:r>
            <a:r>
              <a:rPr lang="en">
                <a:solidFill>
                  <a:srgbClr val="166CA1"/>
                </a:solidFill>
              </a:rPr>
              <a:t>, and </a:t>
            </a:r>
            <a:r>
              <a:rPr b="1" lang="en">
                <a:solidFill>
                  <a:srgbClr val="7BA810"/>
                </a:solidFill>
              </a:rPr>
              <a:t>complexity</a:t>
            </a:r>
            <a:r>
              <a:rPr lang="en">
                <a:solidFill>
                  <a:srgbClr val="166CA1"/>
                </a:solidFill>
              </a:rPr>
              <a:t> of collecting &amp; intentionally using membership demographic data </a:t>
            </a:r>
            <a:endParaRPr>
              <a:solidFill>
                <a:srgbClr val="166CA1"/>
              </a:solidFill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rgbClr val="166CA1"/>
              </a:buClr>
              <a:buSzPts val="1800"/>
              <a:buChar char="●"/>
            </a:pPr>
            <a:r>
              <a:rPr b="1" lang="en">
                <a:solidFill>
                  <a:srgbClr val="7BA810"/>
                </a:solidFill>
              </a:rPr>
              <a:t>Intentionally building </a:t>
            </a:r>
            <a:r>
              <a:rPr lang="en">
                <a:solidFill>
                  <a:srgbClr val="166CA1"/>
                </a:solidFill>
              </a:rPr>
              <a:t>the Committee &amp; Leadership’s capability to </a:t>
            </a:r>
            <a:r>
              <a:rPr b="1" lang="en">
                <a:solidFill>
                  <a:srgbClr val="7BA810"/>
                </a:solidFill>
              </a:rPr>
              <a:t>co-create</a:t>
            </a:r>
            <a:r>
              <a:rPr lang="en">
                <a:solidFill>
                  <a:srgbClr val="166CA1"/>
                </a:solidFill>
              </a:rPr>
              <a:t> offerings based on community feedback: </a:t>
            </a:r>
            <a:r>
              <a:rPr i="1" lang="en">
                <a:solidFill>
                  <a:srgbClr val="7BA810"/>
                </a:solidFill>
              </a:rPr>
              <a:t>What does community &amp; engagement look like, feel like, for whom?</a:t>
            </a:r>
            <a:endParaRPr i="1">
              <a:solidFill>
                <a:srgbClr val="7BA810"/>
              </a:solidFill>
            </a:endParaRPr>
          </a:p>
        </p:txBody>
      </p:sp>
      <p:sp>
        <p:nvSpPr>
          <p:cNvPr id="164" name="Google Shape;164;p19"/>
          <p:cNvSpPr txBox="1"/>
          <p:nvPr>
            <p:ph type="title"/>
          </p:nvPr>
        </p:nvSpPr>
        <p:spPr>
          <a:xfrm>
            <a:off x="165425" y="2175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Membership</a:t>
            </a:r>
            <a:endParaRPr/>
          </a:p>
        </p:txBody>
      </p:sp>
      <p:pic>
        <p:nvPicPr>
          <p:cNvPr id="165" name="Google Shape;16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4925" y="1650263"/>
            <a:ext cx="1842975" cy="184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